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25"/>
  </p:notesMasterIdLst>
  <p:sldIdLst>
    <p:sldId id="296" r:id="rId2"/>
    <p:sldId id="259" r:id="rId3"/>
    <p:sldId id="262" r:id="rId4"/>
    <p:sldId id="261" r:id="rId5"/>
    <p:sldId id="272" r:id="rId6"/>
    <p:sldId id="273" r:id="rId7"/>
    <p:sldId id="274" r:id="rId8"/>
    <p:sldId id="294" r:id="rId9"/>
    <p:sldId id="277" r:id="rId10"/>
    <p:sldId id="278" r:id="rId11"/>
    <p:sldId id="279" r:id="rId12"/>
    <p:sldId id="499" r:id="rId13"/>
    <p:sldId id="504" r:id="rId14"/>
    <p:sldId id="505" r:id="rId15"/>
    <p:sldId id="501" r:id="rId16"/>
    <p:sldId id="500" r:id="rId17"/>
    <p:sldId id="502" r:id="rId18"/>
    <p:sldId id="503" r:id="rId19"/>
    <p:sldId id="282" r:id="rId20"/>
    <p:sldId id="283" r:id="rId21"/>
    <p:sldId id="284" r:id="rId22"/>
    <p:sldId id="506" r:id="rId23"/>
    <p:sldId id="507" r:id="rId24"/>
  </p:sldIdLst>
  <p:sldSz cx="12192000" cy="6858000"/>
  <p:notesSz cx="6888163" cy="100203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hJ3fTw4UE+uvVnIaXVghaaTwtn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EEF"/>
    <a:srgbClr val="5B9BD5"/>
    <a:srgbClr val="33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4A6A8E-280B-4CA6-A4F0-7186DC505228}">
  <a:tblStyle styleId="{E04A6A8E-280B-4CA6-A4F0-7186DC50522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6509F08-9B3A-43BD-96D1-7EE40A99804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7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5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698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050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325c277460_0_124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1325c27746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325c277460_0_146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1325c2774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1cfce83ef9_0_1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11cfce83ef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1cfce83ef9_0_20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 параграф из учебника 6 класса</a:t>
            </a:r>
            <a:endParaRPr dirty="0"/>
          </a:p>
        </p:txBody>
      </p:sp>
      <p:sp>
        <p:nvSpPr>
          <p:cNvPr id="532" name="Google Shape;532;g11cfce83ef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1cfce83ef9_0_17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 параграф из учебника 6 класса</a:t>
            </a:r>
            <a:endParaRPr dirty="0"/>
          </a:p>
        </p:txBody>
      </p:sp>
      <p:sp>
        <p:nvSpPr>
          <p:cNvPr id="551" name="Google Shape;551;g11cfce83ef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0a36725d3_0_6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30a36725d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30a36725d3_0_13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130a36725d3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30a36725d3_0_147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130a36725d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30a36725d3_0_179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130a36725d3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77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30e37c253a_0_50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400" cy="39456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130e37c253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ublication.pravo.gov.ru/Document/View/0001202107050027?index=0&amp;rangeSize=1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fipi.ru/metodicheskaya-kopilka/univers-kodifikatory-oko" TargetMode="External"/><Relationship Id="rId4" Type="http://schemas.openxmlformats.org/officeDocument/2006/relationships/hyperlink" Target="https://fipi.ru/metodicheskaya-kopilka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dsoo.ru/Primernaya_rabochaya_programma_osnovnogo_obschego_obrazovaniya_predmeta_Russkij_yazik_proekt_.htm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46299" y="-104171"/>
            <a:ext cx="9954228" cy="7083706"/>
          </a:xfrm>
          <a:custGeom>
            <a:avLst/>
            <a:gdLst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6180881 w 7153155"/>
              <a:gd name="connsiteY4" fmla="*/ 703740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5648445 w 7153155"/>
              <a:gd name="connsiteY4" fmla="*/ 706055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648445 w 7153155"/>
              <a:gd name="connsiteY4" fmla="*/ 7048983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6385166 w 7153155"/>
              <a:gd name="connsiteY4" fmla="*/ 699110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3155" h="7083706">
                <a:moveTo>
                  <a:pt x="23150" y="92597"/>
                </a:moveTo>
                <a:lnTo>
                  <a:pt x="23150" y="0"/>
                </a:lnTo>
                <a:lnTo>
                  <a:pt x="6375484" y="57873"/>
                </a:lnTo>
                <a:lnTo>
                  <a:pt x="7153155" y="3530278"/>
                </a:lnTo>
                <a:lnTo>
                  <a:pt x="6385166" y="6991109"/>
                </a:lnTo>
                <a:lnTo>
                  <a:pt x="0" y="7083706"/>
                </a:lnTo>
                <a:cubicBezTo>
                  <a:pt x="7717" y="4753336"/>
                  <a:pt x="15433" y="2422967"/>
                  <a:pt x="23150" y="92597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1308506" y="1253353"/>
            <a:ext cx="5522824" cy="2898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ts val="3700"/>
              </a:lnSpc>
              <a:defRPr sz="11600">
                <a:solidFill>
                  <a:schemeClr val="accent1">
                    <a:lumOff val="16847"/>
                  </a:scheme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ЧИТАТЕЛЬСКОЙ ГРАМОТНОСТИ </a:t>
            </a:r>
          </a:p>
          <a:p>
            <a:pPr>
              <a:lnSpc>
                <a:spcPts val="3700"/>
              </a:lnSpc>
              <a:defRPr sz="11600">
                <a:solidFill>
                  <a:schemeClr val="accent1">
                    <a:lumOff val="16847"/>
                  </a:scheme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</a:t>
            </a:r>
          </a:p>
          <a:p>
            <a:pPr>
              <a:lnSpc>
                <a:spcPts val="3700"/>
              </a:lnSpc>
              <a:defRPr sz="11600">
                <a:solidFill>
                  <a:schemeClr val="accent1">
                    <a:lumOff val="16847"/>
                  </a:scheme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 ОСНОВНОГО ОБЩЕГО ОБРАЗОВАНИЯ</a:t>
            </a:r>
          </a:p>
        </p:txBody>
      </p:sp>
      <p:sp>
        <p:nvSpPr>
          <p:cNvPr id="183" name="Еще больше  новых брендов"/>
          <p:cNvSpPr txBox="1"/>
          <p:nvPr/>
        </p:nvSpPr>
        <p:spPr>
          <a:xfrm>
            <a:off x="1308506" y="4955884"/>
            <a:ext cx="5350912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Боброва Светлана Владимировна, </a:t>
            </a:r>
            <a:b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доцент</a:t>
            </a:r>
          </a:p>
        </p:txBody>
      </p:sp>
    </p:spTree>
    <p:extLst>
      <p:ext uri="{BB962C8B-B14F-4D97-AF65-F5344CB8AC3E}">
        <p14:creationId xmlns:p14="http://schemas.microsoft.com/office/powerpoint/2010/main" val="28470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g1325c277460_0_124"/>
          <p:cNvPicPr preferRelativeResize="0"/>
          <p:nvPr/>
        </p:nvPicPr>
        <p:blipFill rotWithShape="1">
          <a:blip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1325c277460_0_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470" name="Google Shape;470;g1325c277460_0_124"/>
          <p:cNvSpPr txBox="1"/>
          <p:nvPr/>
        </p:nvSpPr>
        <p:spPr>
          <a:xfrm>
            <a:off x="290325" y="1792075"/>
            <a:ext cx="1030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71" name="Google Shape;471;g1325c277460_0_124"/>
          <p:cNvGraphicFramePr/>
          <p:nvPr>
            <p:extLst>
              <p:ext uri="{D42A27DB-BD31-4B8C-83A1-F6EECF244321}">
                <p14:modId xmlns:p14="http://schemas.microsoft.com/office/powerpoint/2010/main" val="1697864132"/>
              </p:ext>
            </p:extLst>
          </p:nvPr>
        </p:nvGraphicFramePr>
        <p:xfrm>
          <a:off x="202629" y="1575599"/>
          <a:ext cx="11834040" cy="5074210"/>
        </p:xfrm>
        <a:graphic>
          <a:graphicData uri="http://schemas.openxmlformats.org/drawingml/2006/table">
            <a:tbl>
              <a:tblPr>
                <a:noFill/>
                <a:tableStyleId>{F6509F08-9B3A-43BD-96D1-7EE40A998043}</a:tableStyleId>
              </a:tblPr>
              <a:tblGrid>
                <a:gridCol w="2001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2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3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Текст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Понятие о тексте. Смысловое единство текста и его коммуникативная направленность. Тема, главная мысль текста. </a:t>
                      </a:r>
                      <a:r>
                        <a:rPr lang="ru-RU" sz="1800" dirty="0" err="1">
                          <a:latin typeface="Arial Narrow" panose="020B0606020202030204" pitchFamily="34" charset="0"/>
                        </a:rPr>
                        <a:t>Микротемы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 текста. Композиционная структура текста. Абзац как средство членения текста на композиционно-смысловые части. Средства связи предложений и частей текста: формы слова, однокоренные слова, синонимы, антонимы, личные местоимения, повтор слова. Функционально-смысловые типы речи: описание, повествование, рассуждение; их особенности. Повествование как тип речи. Рассказ.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Смысловой анализ текста: его композиционных особенностей, </a:t>
                      </a:r>
                      <a:r>
                        <a:rPr lang="ru-RU" sz="1800" dirty="0" err="1">
                          <a:latin typeface="Arial Narrow" panose="020B0606020202030204" pitchFamily="34" charset="0"/>
                        </a:rPr>
                        <a:t>микротем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 и абзацев, способов и средств связи предложений в тексте; использование языковых средств выразительности (в рамках изученного). Подробное, выборочное и сжатое изложение содержания прочитанного или прослушанного текста. Изложение содержания текста с изменением лица рассказчика. Информационная переработка текста: простой и сложный план текста. Редактирование текста (в рамках изученного)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 Narrow" panose="020B0606020202030204" pitchFamily="34" charset="0"/>
                        </a:rPr>
                        <a:t>Функциональные разновидности языка</a:t>
                      </a:r>
                      <a:endParaRPr sz="180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Общее представление о функциональных разновидностях языка: разговорной речи, функциональных стилях (научном, официально-деловом, публицистическом), языке художественной литературы. Сферы речевого общения и их соотнесённость с функциональными разновидностями языка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 Narrow" panose="020B0606020202030204" pitchFamily="34" charset="0"/>
                        </a:rPr>
                        <a:t>Система языка. Фонетика. Графика. Орфоэпия</a:t>
                      </a:r>
                      <a:endParaRPr sz="180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ru-RU" sz="1800" dirty="0" err="1">
                          <a:latin typeface="Arial Narrow" panose="020B0606020202030204" pitchFamily="34" charset="0"/>
                        </a:rPr>
                        <a:t>войства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 русского ударения, основные выразительные средства фонетики, основные орфоэпические нормы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Google Shape;455;g130e37c253a_0_50"/>
          <p:cNvSpPr txBox="1"/>
          <p:nvPr/>
        </p:nvSpPr>
        <p:spPr>
          <a:xfrm>
            <a:off x="82619" y="15455"/>
            <a:ext cx="989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Содержание учебного предмета «Русский язык» </a:t>
            </a:r>
          </a:p>
          <a:p>
            <a:pPr lvl="0"/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Основные изменения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1325c277460_0_146"/>
          <p:cNvPicPr preferRelativeResize="0"/>
          <p:nvPr/>
        </p:nvPicPr>
        <p:blipFill rotWithShape="1">
          <a:blip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1325c277460_0_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483" name="Google Shape;483;g1325c277460_0_146"/>
          <p:cNvSpPr txBox="1"/>
          <p:nvPr/>
        </p:nvSpPr>
        <p:spPr>
          <a:xfrm>
            <a:off x="290325" y="1792075"/>
            <a:ext cx="1030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84" name="Google Shape;484;g1325c277460_0_146"/>
          <p:cNvGraphicFramePr/>
          <p:nvPr>
            <p:extLst>
              <p:ext uri="{D42A27DB-BD31-4B8C-83A1-F6EECF244321}">
                <p14:modId xmlns:p14="http://schemas.microsoft.com/office/powerpoint/2010/main" val="4040605491"/>
              </p:ext>
            </p:extLst>
          </p:nvPr>
        </p:nvGraphicFramePr>
        <p:xfrm>
          <a:off x="114932" y="1471417"/>
          <a:ext cx="12076991" cy="4937670"/>
        </p:xfrm>
        <a:graphic>
          <a:graphicData uri="http://schemas.openxmlformats.org/drawingml/2006/table">
            <a:tbl>
              <a:tblPr>
                <a:noFill/>
                <a:tableStyleId>{F6509F08-9B3A-43BD-96D1-7EE40A998043}</a:tableStyleId>
              </a:tblPr>
              <a:tblGrid>
                <a:gridCol w="1647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9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Система языка 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Морфемика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 Орфография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Уместное использование слов с суффиксами оценки в собственной речи,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правописание ы </a:t>
                      </a:r>
                      <a:r>
                        <a:rPr lang="ru-RU" sz="1800" dirty="0">
                          <a:latin typeface="Arial Narrow" panose="020B0606020202030204" pitchFamily="34" charset="0"/>
                          <a:ea typeface="Arial Narrow"/>
                          <a:cs typeface="Arial Narrow"/>
                          <a:sym typeface="Arial Narrow"/>
                        </a:rPr>
                        <a:t>–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 и после приставок (в учебнике для 6 класса)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Морфология Культура речи Орфография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Необходимо уточнение понятий «система частей речи в русском языке», «самостоятельные и служебные части речи»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Существительные общего рода, разносклоняемые существительные , несклоняемые существительные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Буквы Ч и Щ в суффиксе -ЧИК- (-ЩИК-), гласные О и Е после шипящих в суффиксах существительных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НЕ с существительными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Правописание корней с чередованием а // о: -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гар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ru-RU" sz="1800" dirty="0">
                          <a:latin typeface="Arial Narrow" panose="020B0606020202030204" pitchFamily="34" charset="0"/>
                          <a:ea typeface="Arial Narrow"/>
                          <a:cs typeface="Arial Narrow"/>
                          <a:sym typeface="Arial Narrow"/>
                        </a:rPr>
                        <a:t>–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 - гор-, -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зар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ru-RU" sz="1800" dirty="0">
                          <a:latin typeface="Arial Narrow" panose="020B0606020202030204" pitchFamily="34" charset="0"/>
                          <a:ea typeface="Arial Narrow"/>
                          <a:cs typeface="Arial Narrow"/>
                          <a:sym typeface="Arial Narrow"/>
                        </a:rPr>
                        <a:t>–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 -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зор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-; -клан- </a:t>
                      </a:r>
                      <a:r>
                        <a:rPr lang="ru-RU" sz="1800" dirty="0">
                          <a:latin typeface="Arial Narrow" panose="020B0606020202030204" pitchFamily="34" charset="0"/>
                          <a:ea typeface="Arial Narrow"/>
                          <a:cs typeface="Arial Narrow"/>
                          <a:sym typeface="Arial Narrow"/>
                        </a:rPr>
                        <a:t>–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 - клон-, -скак- </a:t>
                      </a:r>
                      <a:r>
                        <a:rPr lang="ru-RU" sz="1800" dirty="0">
                          <a:latin typeface="Arial Narrow" panose="020B0606020202030204" pitchFamily="34" charset="0"/>
                          <a:ea typeface="Arial Narrow"/>
                          <a:cs typeface="Arial Narrow"/>
                          <a:sym typeface="Arial Narrow"/>
                        </a:rPr>
                        <a:t>–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 -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скоч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Правописание о </a:t>
                      </a:r>
                      <a:r>
                        <a:rPr lang="ru-RU" sz="1800" dirty="0">
                          <a:latin typeface="Arial Narrow" panose="020B0606020202030204" pitchFamily="34" charset="0"/>
                          <a:ea typeface="Arial Narrow"/>
                          <a:cs typeface="Arial Narrow"/>
                          <a:sym typeface="Arial Narrow"/>
                        </a:rPr>
                        <a:t>–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 е после шипящих и ц в суффиксах и окончаниях имён прилагательных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Глаголы возвратные и невозвратные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Синтаксис Культура речи Пунктуация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Основные виды словосочетаний по морфологическим свойствам главного слова (именные, глагольные, наречные)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Прямое и косвенное дополнение, не все виды обстоятельств по значению ( меры и степени, условия, уступки)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Понятие о простом осложнённом предложении, предложения с однородными членами с союзом да (в значении и), да (в значении но)</a:t>
                      </a:r>
                      <a:endParaRPr sz="18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Предложения сложносочинённые и сложноподчинённые (общее представление, практическое усвоение)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Google Shape;455;g130e37c253a_0_50"/>
          <p:cNvSpPr txBox="1"/>
          <p:nvPr/>
        </p:nvSpPr>
        <p:spPr>
          <a:xfrm>
            <a:off x="82619" y="15455"/>
            <a:ext cx="989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Содержание учебного предмета «Русский язык» </a:t>
            </a:r>
          </a:p>
          <a:p>
            <a:pPr lvl="0"/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Основные изменения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6CDA2B-FE72-DE9E-BD5E-C10EB221F7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A25E7E-7C9A-EC30-AA7B-45A8BF8A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33" y="85485"/>
            <a:ext cx="11701333" cy="66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9D0A198-FF3C-798F-BDA0-3618B616F1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7CFB78-97A9-FB1F-D519-915E24F9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2" y="332509"/>
            <a:ext cx="11890139" cy="610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0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1C664B-4380-10EF-F3EF-C4B8ADFF99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6D528-9FFA-7E80-71AD-9997F03B4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95" y="388078"/>
            <a:ext cx="10889673" cy="595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3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0264A3-F0C9-7415-6E6A-E1AAD2EE78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48B06A-911E-ACD4-643E-80A1A21B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0" y="254170"/>
            <a:ext cx="10991014" cy="58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3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7F29B35-3A13-49EB-9DE9-F3D37D6D2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0883A0-2D64-62B6-D818-63186348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677"/>
            <a:ext cx="11042248" cy="57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7005B3-FD56-60EA-4EEE-44E86C2028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994896-3767-7E3A-48C9-13399290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2" y="335666"/>
            <a:ext cx="11519421" cy="60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2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46C69A3-F560-2F71-6942-25A35945E3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F676AB-2051-81C4-842F-70C222D7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58" y="312516"/>
            <a:ext cx="11532720" cy="61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4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g11cfce83ef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g11cfce83ef9_0_1"/>
          <p:cNvSpPr txBox="1"/>
          <p:nvPr/>
        </p:nvSpPr>
        <p:spPr>
          <a:xfrm>
            <a:off x="108000" y="396000"/>
            <a:ext cx="989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Работа с учебником. 5 класс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22" name="Google Shape;522;g11cfce83ef9_0_1"/>
          <p:cNvSpPr/>
          <p:nvPr/>
        </p:nvSpPr>
        <p:spPr>
          <a:xfrm>
            <a:off x="1981255" y="2260232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11cfce83ef9_0_1"/>
          <p:cNvSpPr/>
          <p:nvPr/>
        </p:nvSpPr>
        <p:spPr>
          <a:xfrm>
            <a:off x="1244979" y="3687957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11cfce83ef9_0_1"/>
          <p:cNvSpPr/>
          <p:nvPr/>
        </p:nvSpPr>
        <p:spPr>
          <a:xfrm>
            <a:off x="1981253" y="5268725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11cfce83ef9_0_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526" name="Google Shape;526;g11cfce83ef9_0_1"/>
          <p:cNvSpPr txBox="1"/>
          <p:nvPr/>
        </p:nvSpPr>
        <p:spPr>
          <a:xfrm>
            <a:off x="9110625" y="2417475"/>
            <a:ext cx="256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g11cfce83ef9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565" y="1476252"/>
            <a:ext cx="4278550" cy="524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11cfce83ef9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274" y="1476252"/>
            <a:ext cx="4462349" cy="524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 rotWithShape="1">
          <a:blip r:embed="rId6"/>
          <a:srcRect l="16836" t="61995" r="53661" b="33488"/>
          <a:stretch/>
        </p:blipFill>
        <p:spPr bwMode="auto">
          <a:xfrm>
            <a:off x="9318782" y="5674783"/>
            <a:ext cx="2566304" cy="437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 descr="https://rinf.ru/wp-content/uploads/2020/02/d4dae810a12462f8b9bbf33fe7d106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825" y="5674783"/>
            <a:ext cx="453755" cy="4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130a36725d3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045" y="2918565"/>
            <a:ext cx="725168" cy="725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30a36725d3_0_6"/>
          <p:cNvSpPr txBox="1"/>
          <p:nvPr/>
        </p:nvSpPr>
        <p:spPr>
          <a:xfrm>
            <a:off x="108000" y="33771"/>
            <a:ext cx="96519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Приказ Министерства просвещения Российской Федерации</a:t>
            </a:r>
            <a:b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от 31 мая 2021 г. № 287</a:t>
            </a:r>
            <a:endParaRPr sz="2800" b="1" dirty="0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7" name="Google Shape;227;g130a36725d3_0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pic>
        <p:nvPicPr>
          <p:cNvPr id="228" name="Google Shape;228;g130a36725d3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108" y="1396806"/>
            <a:ext cx="3547574" cy="5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30a36725d3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8443" y="1476252"/>
            <a:ext cx="3547575" cy="50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130a36725d3_0_6"/>
          <p:cNvSpPr txBox="1"/>
          <p:nvPr/>
        </p:nvSpPr>
        <p:spPr>
          <a:xfrm>
            <a:off x="8257776" y="2053686"/>
            <a:ext cx="333379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u="sng" dirty="0">
                <a:solidFill>
                  <a:schemeClr val="hlink"/>
                </a:solidFill>
                <a:latin typeface="Arial Narrow" panose="020B0606020202030204" pitchFamily="34" charset="0"/>
                <a:hlinkClick r:id="rId6"/>
              </a:rPr>
              <a:t>http://publication.pravo.gov.ru/Document/View/0001202107050027?index=0&amp;rangeSize=1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endParaRPr sz="1200" dirty="0">
              <a:latin typeface="Arial Narrow" panose="020B060602020203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 rotWithShape="1">
          <a:blip r:embed="rId3"/>
          <a:srcRect l="16836" t="61995" r="53661" b="33488"/>
          <a:stretch/>
        </p:blipFill>
        <p:spPr bwMode="auto">
          <a:xfrm>
            <a:off x="9507578" y="5449485"/>
            <a:ext cx="2644413" cy="450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8" name="Google Shape;538;g11cfce83ef9_0_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11cfce83ef9_0_20"/>
          <p:cNvSpPr txBox="1"/>
          <p:nvPr/>
        </p:nvSpPr>
        <p:spPr>
          <a:xfrm>
            <a:off x="82619" y="289775"/>
            <a:ext cx="989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0" name="Google Shape;540;g11cfce83ef9_0_20"/>
          <p:cNvSpPr/>
          <p:nvPr/>
        </p:nvSpPr>
        <p:spPr>
          <a:xfrm>
            <a:off x="1981255" y="2260232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1" name="Google Shape;541;g11cfce83ef9_0_20"/>
          <p:cNvSpPr/>
          <p:nvPr/>
        </p:nvSpPr>
        <p:spPr>
          <a:xfrm>
            <a:off x="1244979" y="3687957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g11cfce83ef9_0_20"/>
          <p:cNvSpPr/>
          <p:nvPr/>
        </p:nvSpPr>
        <p:spPr>
          <a:xfrm>
            <a:off x="1981253" y="5268725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3" name="Google Shape;543;g11cfce83ef9_0_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 dirty="0"/>
          </a:p>
        </p:txBody>
      </p:sp>
      <p:pic>
        <p:nvPicPr>
          <p:cNvPr id="546" name="Google Shape;546;g11cfce83ef9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133" y="1462050"/>
            <a:ext cx="4293452" cy="53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11cfce83ef9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6805" y="1462050"/>
            <a:ext cx="4395118" cy="5176142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11cfce83ef9_0_20"/>
          <p:cNvSpPr txBox="1"/>
          <p:nvPr/>
        </p:nvSpPr>
        <p:spPr>
          <a:xfrm>
            <a:off x="108000" y="396000"/>
            <a:ext cx="989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Работа с учебником. 5 класс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7" name="Picture 2" descr="https://rinf.ru/wp-content/uploads/2020/02/d4dae810a12462f8b9bbf33fe7d106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65" y="5453762"/>
            <a:ext cx="453755" cy="4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11cfce83ef9_0_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11cfce83ef9_0_175"/>
          <p:cNvSpPr txBox="1"/>
          <p:nvPr/>
        </p:nvSpPr>
        <p:spPr>
          <a:xfrm>
            <a:off x="82619" y="289775"/>
            <a:ext cx="989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9" name="Google Shape;559;g11cfce83ef9_0_175"/>
          <p:cNvSpPr/>
          <p:nvPr/>
        </p:nvSpPr>
        <p:spPr>
          <a:xfrm>
            <a:off x="1981255" y="2260232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0" name="Google Shape;560;g11cfce83ef9_0_175"/>
          <p:cNvSpPr/>
          <p:nvPr/>
        </p:nvSpPr>
        <p:spPr>
          <a:xfrm>
            <a:off x="1244979" y="3687957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1" name="Google Shape;561;g11cfce83ef9_0_175"/>
          <p:cNvSpPr/>
          <p:nvPr/>
        </p:nvSpPr>
        <p:spPr>
          <a:xfrm>
            <a:off x="1981253" y="5268725"/>
            <a:ext cx="42750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2" name="Google Shape;562;g11cfce83ef9_0_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 dirty="0"/>
          </a:p>
        </p:txBody>
      </p:sp>
      <p:pic>
        <p:nvPicPr>
          <p:cNvPr id="565" name="Google Shape;565;g11cfce83ef9_0_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539" y="1515558"/>
            <a:ext cx="8689085" cy="512263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g11cfce83ef9_0_175"/>
          <p:cNvSpPr txBox="1"/>
          <p:nvPr/>
        </p:nvSpPr>
        <p:spPr>
          <a:xfrm>
            <a:off x="108000" y="396000"/>
            <a:ext cx="989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Работа с учебником. 6 класс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7" name="Picture 2" descr="https://rinf.ru/wp-content/uploads/2020/02/d4dae810a12462f8b9bbf33fe7d106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38" y="5769562"/>
            <a:ext cx="453755" cy="4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6"/>
          <a:srcRect l="36557" t="49487" r="32817" b="42938"/>
          <a:stretch/>
        </p:blipFill>
        <p:spPr bwMode="auto">
          <a:xfrm>
            <a:off x="9619007" y="5734059"/>
            <a:ext cx="2548011" cy="524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Овал 18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5D2B66-3BF3-2AEC-A48A-953A6A701E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19306F-29B7-BA0B-F9F9-42D771F6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6" y="335666"/>
            <a:ext cx="11617802" cy="651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80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DB8BFD-00E2-0CBF-8B19-904A3ECA6B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E195F0-7D87-C722-E694-C9BAEFE88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37" y="451412"/>
            <a:ext cx="11115445" cy="586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4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"/>
          <p:cNvSpPr txBox="1">
            <a:spLocks noGrp="1"/>
          </p:cNvSpPr>
          <p:nvPr>
            <p:ph type="body" idx="1"/>
          </p:nvPr>
        </p:nvSpPr>
        <p:spPr>
          <a:xfrm>
            <a:off x="153307" y="1589382"/>
            <a:ext cx="7552592" cy="356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108000" y="396000"/>
            <a:ext cx="98995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Что изменилось в стандарте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67" name="Google Shape;267;p5"/>
          <p:cNvSpPr/>
          <p:nvPr/>
        </p:nvSpPr>
        <p:spPr>
          <a:xfrm>
            <a:off x="275415" y="2175656"/>
            <a:ext cx="5763923" cy="454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обновлены образовательные результаты 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закреплена вариативность содержания программ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введены новые требования к рабочим программам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изменены и расширены требования к материально-технической базе, организации, психолого-педагогическому и методическому сопровождению образовательного процесса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8" name="Google Shape;26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45" y="1875826"/>
            <a:ext cx="5433866" cy="3683977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 txBox="1">
            <a:spLocks noGrp="1"/>
          </p:cNvSpPr>
          <p:nvPr>
            <p:ph type="body" idx="1"/>
          </p:nvPr>
        </p:nvSpPr>
        <p:spPr>
          <a:xfrm>
            <a:off x="153307" y="1589382"/>
            <a:ext cx="7552592" cy="356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4"/>
          <p:cNvPicPr preferRelativeResize="0"/>
          <p:nvPr/>
        </p:nvPicPr>
        <p:blipFill rotWithShape="1">
          <a:blip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"/>
          <p:cNvSpPr txBox="1"/>
          <p:nvPr/>
        </p:nvSpPr>
        <p:spPr>
          <a:xfrm>
            <a:off x="108000" y="396000"/>
            <a:ext cx="98995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Особенности реализации системно-деятельностного подхода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250474" y="1589372"/>
            <a:ext cx="10548705" cy="487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новые знания формируются в процессе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самостоятельной исследовательской деятельности</a:t>
            </a:r>
            <a:endParaRPr sz="2000" b="1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педагог организует учебную деятельность, позволяющую  формировать у учащихся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потребности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и способности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в осуществлении творческого преобразования учебного материала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с целью овладения новыми знаниями в результате собственного поиска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ключевой технологический элемент: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ситуация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актуального активизирующего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затруднения</a:t>
            </a:r>
            <a:endParaRPr sz="2000" b="1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ведущие профессиональные умения учителя: конструирование эвристической ситуации, применение методов, которые позволяют учащемуся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самому искать и осознавать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 подходящие для него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способы решения проблем</a:t>
            </a:r>
            <a:endParaRPr sz="2000" b="1" dirty="0">
              <a:solidFill>
                <a:schemeClr val="accent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5" name="Google Shape;25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11" name="Овал 10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0a36725d3_0_135"/>
          <p:cNvSpPr txBox="1">
            <a:spLocks noGrp="1"/>
          </p:cNvSpPr>
          <p:nvPr>
            <p:ph type="body" idx="1"/>
          </p:nvPr>
        </p:nvSpPr>
        <p:spPr>
          <a:xfrm>
            <a:off x="187325" y="1517700"/>
            <a:ext cx="9704649" cy="5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393" name="Google Shape;393;g130a36725d3_0_135"/>
          <p:cNvSpPr txBox="1"/>
          <p:nvPr/>
        </p:nvSpPr>
        <p:spPr>
          <a:xfrm>
            <a:off x="108000" y="396000"/>
            <a:ext cx="989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Универсальный кодификатор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395" name="Google Shape;395;g130a36725d3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50" y="1517700"/>
            <a:ext cx="4950250" cy="498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130a36725d3_0_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750" y="1517700"/>
            <a:ext cx="4790376" cy="510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5</a:t>
            </a:fld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30a36725d3_0_147"/>
          <p:cNvSpPr txBox="1">
            <a:spLocks noGrp="1"/>
          </p:cNvSpPr>
          <p:nvPr>
            <p:ph type="body" idx="1"/>
          </p:nvPr>
        </p:nvSpPr>
        <p:spPr>
          <a:xfrm>
            <a:off x="187325" y="1517700"/>
            <a:ext cx="11515800" cy="5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6" name="Google Shape;406;g130a36725d3_0_147"/>
          <p:cNvSpPr txBox="1"/>
          <p:nvPr/>
        </p:nvSpPr>
        <p:spPr>
          <a:xfrm>
            <a:off x="108000" y="396000"/>
            <a:ext cx="9899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Универсальный кодификатор</a:t>
            </a:r>
            <a:endParaRPr sz="2800" b="1" dirty="0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08" name="Google Shape;408;g130a36725d3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75" y="1385450"/>
            <a:ext cx="5283500" cy="53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81125" y="6318323"/>
            <a:ext cx="5497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u="sng" dirty="0">
                <a:solidFill>
                  <a:schemeClr val="hlink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rPr>
              <a:t>https://fipi.ru/metodicheskaya-kopilka/</a:t>
            </a:r>
            <a:r>
              <a:rPr lang="en-US" u="sng" dirty="0">
                <a:solidFill>
                  <a:schemeClr val="hlink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5"/>
              </a:rPr>
              <a:t>univers-kodifikatory-oko</a:t>
            </a:r>
            <a:endParaRPr lang="en-US" dirty="0"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6"/>
          <a:srcRect l="21646" t="9977" r="20791" b="12772"/>
          <a:stretch/>
        </p:blipFill>
        <p:spPr bwMode="auto">
          <a:xfrm>
            <a:off x="5581125" y="1639046"/>
            <a:ext cx="5497183" cy="4494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Овал 12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30a36725d3_0_179"/>
          <p:cNvSpPr txBox="1">
            <a:spLocks noGrp="1"/>
          </p:cNvSpPr>
          <p:nvPr>
            <p:ph type="body" idx="1"/>
          </p:nvPr>
        </p:nvSpPr>
        <p:spPr>
          <a:xfrm>
            <a:off x="187325" y="1517700"/>
            <a:ext cx="9794994" cy="5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Планируемые результаты освоения </a:t>
            </a:r>
            <a:r>
              <a:rPr lang="ru-RU" sz="2400" b="1" dirty="0">
                <a:latin typeface="Arial Narrow" panose="020B0606020202030204" pitchFamily="34" charset="0"/>
              </a:rPr>
              <a:t>Примерной рабочей программы </a:t>
            </a:r>
            <a:r>
              <a:rPr lang="ru-RU" sz="2400" dirty="0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–</a:t>
            </a:r>
            <a:r>
              <a:rPr lang="ru-RU" sz="2400" dirty="0">
                <a:latin typeface="Arial Narrow" panose="020B0606020202030204" pitchFamily="34" charset="0"/>
              </a:rPr>
              <a:t> личностные и </a:t>
            </a:r>
            <a:r>
              <a:rPr lang="ru-RU" sz="2400" dirty="0" err="1">
                <a:latin typeface="Arial Narrow" panose="020B0606020202030204" pitchFamily="34" charset="0"/>
              </a:rPr>
              <a:t>метапредметные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–</a:t>
            </a:r>
            <a:r>
              <a:rPr lang="ru-RU" sz="2400" dirty="0">
                <a:latin typeface="Arial Narrow" panose="020B0606020202030204" pitchFamily="34" charset="0"/>
              </a:rPr>
              <a:t> представлены не в общем виде, а в преломлении через учебный предмет с учетом специфики изучения русского языка</a:t>
            </a:r>
            <a:endParaRPr sz="2400" dirty="0">
              <a:latin typeface="Arial Narrow" panose="020B0606020202030204" pitchFamily="34" charset="0"/>
            </a:endParaRPr>
          </a:p>
          <a:p>
            <a:pPr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Скорректированы предметные планируемые результаты, которые представлены по годам обучения (по классам)</a:t>
            </a:r>
          </a:p>
          <a:p>
            <a:pPr indent="-457200">
              <a:buFont typeface="+mj-lt"/>
              <a:buAutoNum type="arabicPeriod"/>
            </a:pPr>
            <a:endParaRPr sz="2400" dirty="0">
              <a:latin typeface="Arial Narrow" panose="020B0606020202030204" pitchFamily="34" charset="0"/>
            </a:endParaRPr>
          </a:p>
          <a:p>
            <a:pPr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В соответствии с ФГОС ООО и </a:t>
            </a:r>
            <a:r>
              <a:rPr lang="ru-RU" sz="2400" b="1" dirty="0">
                <a:latin typeface="Arial Narrow" panose="020B0606020202030204" pitchFamily="34" charset="0"/>
              </a:rPr>
              <a:t>Универсальным кодификатором </a:t>
            </a:r>
            <a:r>
              <a:rPr lang="ru-RU" sz="2400" dirty="0">
                <a:latin typeface="Arial Narrow" panose="020B0606020202030204" pitchFamily="34" charset="0"/>
              </a:rPr>
              <a:t>уточнено содержание учебного предмета «Русский язык»</a:t>
            </a:r>
          </a:p>
          <a:p>
            <a:pPr indent="-457200">
              <a:buFont typeface="+mj-lt"/>
              <a:buAutoNum type="arabicPeriod"/>
            </a:pPr>
            <a:endParaRPr sz="2400" dirty="0">
              <a:latin typeface="Arial Narrow" panose="020B0606020202030204" pitchFamily="34" charset="0"/>
            </a:endParaRPr>
          </a:p>
          <a:p>
            <a:pPr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Впервые представлено примерное тематическое планирование с указанием тем, их основного содержания и основных видов деятельности обучающихся</a:t>
            </a:r>
            <a:endParaRPr sz="2400" dirty="0">
              <a:latin typeface="Arial Narrow" panose="020B0606020202030204" pitchFamily="34" charset="0"/>
              <a:sym typeface="Arial Narrow"/>
            </a:endParaRPr>
          </a:p>
        </p:txBody>
      </p:sp>
      <p:sp>
        <p:nvSpPr>
          <p:cNvPr id="418" name="Google Shape;418;g130a36725d3_0_179"/>
          <p:cNvSpPr txBox="1"/>
          <p:nvPr/>
        </p:nvSpPr>
        <p:spPr>
          <a:xfrm>
            <a:off x="108000" y="15455"/>
            <a:ext cx="989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Примерная рабочая программа основного общего образования Русский язык (для 5–9 классов образовательных организаций)</a:t>
            </a:r>
            <a:endParaRPr sz="2800" b="1" dirty="0">
              <a:solidFill>
                <a:srgbClr val="0070C0"/>
              </a:solidFill>
              <a:latin typeface="Arial Narrow"/>
              <a:ea typeface="Arial Narrow"/>
              <a:cs typeface="Arial Narrow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7</a:t>
            </a:fld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499;p8"/>
          <p:cNvPicPr/>
          <p:nvPr/>
        </p:nvPicPr>
        <p:blipFill rotWithShape="1">
          <a:blip r:embed="rId3">
            <a:alphaModFix/>
          </a:blip>
          <a:srcRect t="58832" r="6200"/>
          <a:stretch/>
        </p:blipFill>
        <p:spPr bwMode="auto">
          <a:xfrm>
            <a:off x="5501099" y="1344559"/>
            <a:ext cx="5825756" cy="3873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9" name="Google Shape;489;p8"/>
          <p:cNvSpPr/>
          <p:nvPr/>
        </p:nvSpPr>
        <p:spPr>
          <a:xfrm>
            <a:off x="108000" y="396000"/>
            <a:ext cx="10093122" cy="552528"/>
          </a:xfrm>
          <a:prstGeom prst="flowChartProcess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Calibri"/>
              </a:rPr>
              <a:t>Тематическое планирование по русскому языку</a:t>
            </a:r>
            <a:endParaRPr sz="2800" b="1" dirty="0">
              <a:solidFill>
                <a:srgbClr val="0070C0"/>
              </a:solidFill>
              <a:latin typeface="Arial Narrow"/>
              <a:ea typeface="Arial Narrow"/>
              <a:cs typeface="Arial Narrow"/>
              <a:sym typeface="Calibri"/>
            </a:endParaRPr>
          </a:p>
        </p:txBody>
      </p:sp>
      <p:pic>
        <p:nvPicPr>
          <p:cNvPr id="493" name="Google Shape;4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8"/>
          <p:cNvSpPr/>
          <p:nvPr/>
        </p:nvSpPr>
        <p:spPr>
          <a:xfrm>
            <a:off x="1981255" y="2260232"/>
            <a:ext cx="4275031" cy="39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8"/>
          <p:cNvSpPr/>
          <p:nvPr/>
        </p:nvSpPr>
        <p:spPr>
          <a:xfrm>
            <a:off x="1981254" y="3653620"/>
            <a:ext cx="4275031" cy="39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8"/>
          <p:cNvSpPr/>
          <p:nvPr/>
        </p:nvSpPr>
        <p:spPr>
          <a:xfrm>
            <a:off x="1981253" y="5268725"/>
            <a:ext cx="4275031" cy="39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500" name="Google Shape;500;p8"/>
          <p:cNvSpPr txBox="1"/>
          <p:nvPr/>
        </p:nvSpPr>
        <p:spPr>
          <a:xfrm>
            <a:off x="8026485" y="5384206"/>
            <a:ext cx="3300369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u="sng" dirty="0">
                <a:solidFill>
                  <a:schemeClr val="hlink"/>
                </a:solidFill>
                <a:hlinkClick r:id="rId5"/>
              </a:rPr>
              <a:t>Примерная рабочая программа основного общего образования предмета «Русский язык» (edsoo.ru)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8"/>
          <p:cNvSpPr txBox="1"/>
          <p:nvPr/>
        </p:nvSpPr>
        <p:spPr>
          <a:xfrm>
            <a:off x="5700484" y="5378403"/>
            <a:ext cx="2813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5 класс – 5 часов в неделю </a:t>
            </a:r>
            <a:endParaRPr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6 класс – 6 часов в неделю </a:t>
            </a:r>
            <a:endParaRPr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7 класс – 4 часа в неделю </a:t>
            </a:r>
            <a:endParaRPr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8 класс – 3 часа в неделю </a:t>
            </a:r>
            <a:endParaRPr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9 класс – 3 часа в неделю </a:t>
            </a:r>
            <a:endParaRPr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499;p8"/>
          <p:cNvPicPr/>
          <p:nvPr/>
        </p:nvPicPr>
        <p:blipFill rotWithShape="1">
          <a:blip r:embed="rId3">
            <a:alphaModFix/>
          </a:blip>
          <a:srcRect l="6613" r="5811" b="51884"/>
          <a:stretch/>
        </p:blipFill>
        <p:spPr bwMode="auto">
          <a:xfrm>
            <a:off x="211051" y="1436744"/>
            <a:ext cx="5263104" cy="5203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Овал 19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90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130e37c253a_0_50"/>
          <p:cNvPicPr preferRelativeResize="0"/>
          <p:nvPr/>
        </p:nvPicPr>
        <p:blipFill rotWithShape="1">
          <a:blip>
            <a:alphaModFix/>
          </a:blip>
          <a:srcRect/>
          <a:stretch/>
        </p:blipFill>
        <p:spPr>
          <a:xfrm>
            <a:off x="8097385" y="4351304"/>
            <a:ext cx="633185" cy="63318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130e37c253a_0_50"/>
          <p:cNvSpPr txBox="1"/>
          <p:nvPr/>
        </p:nvSpPr>
        <p:spPr>
          <a:xfrm>
            <a:off x="82619" y="15455"/>
            <a:ext cx="9899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Содержание учебного предмета «Русский язык» </a:t>
            </a:r>
          </a:p>
          <a:p>
            <a:pPr lvl="0"/>
            <a:r>
              <a:rPr lang="ru-RU" sz="28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Основные изменения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56" name="Google Shape;456;g130e37c253a_0_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graphicFrame>
        <p:nvGraphicFramePr>
          <p:cNvPr id="458" name="Google Shape;458;g130e37c253a_0_50"/>
          <p:cNvGraphicFramePr/>
          <p:nvPr>
            <p:extLst>
              <p:ext uri="{D42A27DB-BD31-4B8C-83A1-F6EECF244321}">
                <p14:modId xmlns:p14="http://schemas.microsoft.com/office/powerpoint/2010/main" val="3623655768"/>
              </p:ext>
            </p:extLst>
          </p:nvPr>
        </p:nvGraphicFramePr>
        <p:xfrm>
          <a:off x="114934" y="1476251"/>
          <a:ext cx="9978189" cy="4508989"/>
        </p:xfrm>
        <a:graphic>
          <a:graphicData uri="http://schemas.openxmlformats.org/drawingml/2006/table">
            <a:tbl>
              <a:tblPr>
                <a:noFill/>
                <a:tableStyleId>{F6509F08-9B3A-43BD-96D1-7EE40A998043}</a:tableStyleId>
              </a:tblPr>
              <a:tblGrid>
                <a:gridCol w="1561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6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63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Общие сведения </a:t>
                      </a:r>
                      <a:endParaRPr lang="en-US"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о языке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Лексическое и фразеологическое богатство (обширный словарный состав, наличие многозначных слов, развитая система переносных значений слова, синонимы и антонимы, устойчивые  выражения, пословицы и поговорки)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Словообразовательные возможности русского языка (в пределах изученного в начальной школе), богатство изобразительно-выразительных языковых средств (в пределах изученного в начальной школе)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Основные разделы лингвистики (фонетика, орфоэпия, графика, орфография, лексикология, </a:t>
                      </a:r>
                      <a:r>
                        <a:rPr lang="ru-RU" sz="1800" dirty="0" err="1">
                          <a:latin typeface="Arial Narrow" panose="020B0606020202030204" pitchFamily="34" charset="0"/>
                        </a:rPr>
                        <a:t>морфемика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, словообразование, морфология, синтаксис, пунктуация)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Язык как знаковая система. Основные единицы языка и речи: звук, морфема, слово, словосочетание, предложение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29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 Narrow" panose="020B0606020202030204" pitchFamily="34" charset="0"/>
                        </a:rPr>
                        <a:t>Язык и речь</a:t>
                      </a:r>
                      <a:endParaRPr sz="180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Речь монологическая и диалогическая, </a:t>
                      </a:r>
                      <a:r>
                        <a:rPr lang="ru-RU" sz="1800" dirty="0" err="1">
                          <a:latin typeface="Arial Narrow" panose="020B0606020202030204" pitchFamily="34" charset="0"/>
                        </a:rPr>
                        <a:t>полилог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. Речевые формулы приветствия, прощания, просьбы, благодарности 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Виды речевой деятельности (говорение, слушание, чтение, письмо), их особенности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Виды </a:t>
                      </a:r>
                      <a:r>
                        <a:rPr lang="ru-RU" sz="1800" dirty="0" err="1">
                          <a:latin typeface="Arial Narrow" panose="020B0606020202030204" pitchFamily="34" charset="0"/>
                        </a:rPr>
                        <a:t>аудирования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: выборочное, ознакомительное, детальное 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800" dirty="0">
                          <a:latin typeface="Arial Narrow" panose="020B0606020202030204" pitchFamily="34" charset="0"/>
                        </a:rPr>
                        <a:t>Виды чтения: изучающее, ознакомительное, просмотровое, поисковое</a:t>
                      </a:r>
                      <a:endParaRPr sz="1800" dirty="0">
                        <a:latin typeface="Arial Narrow" panose="020B0606020202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Овал 9"/>
          <p:cNvSpPr/>
          <p:nvPr/>
        </p:nvSpPr>
        <p:spPr>
          <a:xfrm>
            <a:off x="9982200" y="623994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975360"/>
            <a:ext cx="2362200" cy="0"/>
          </a:xfrm>
          <a:prstGeom prst="line">
            <a:avLst/>
          </a:prstGeom>
          <a:ln w="19050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</TotalTime>
  <Words>961</Words>
  <Application>Microsoft Macintosh PowerPoint</Application>
  <PresentationFormat>Широкоэкранный</PresentationFormat>
  <Paragraphs>118</Paragraphs>
  <Slides>23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Arial</vt:lpstr>
      <vt:lpstr>Arial Narrow</vt:lpstr>
      <vt:lpstr>Helvetica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Минаев Евгений Александрович</dc:creator>
  <cp:lastModifiedBy>Светлана Светлана</cp:lastModifiedBy>
  <cp:revision>70</cp:revision>
  <dcterms:created xsi:type="dcterms:W3CDTF">2022-04-19T15:59:37Z</dcterms:created>
  <dcterms:modified xsi:type="dcterms:W3CDTF">2022-09-14T14:26:42Z</dcterms:modified>
</cp:coreProperties>
</file>